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94C-1D68-4746-B2E1-4DC421C84FB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F004-92B6-4771-BC0B-1B0DD9EEA3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94C-1D68-4746-B2E1-4DC421C84FB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F004-92B6-4771-BC0B-1B0DD9EEA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94C-1D68-4746-B2E1-4DC421C84FB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F004-92B6-4771-BC0B-1B0DD9EEA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94C-1D68-4746-B2E1-4DC421C84FB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F004-92B6-4771-BC0B-1B0DD9EEA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94C-1D68-4746-B2E1-4DC421C84FB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F004-92B6-4771-BC0B-1B0DD9EEA3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94C-1D68-4746-B2E1-4DC421C84FB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F004-92B6-4771-BC0B-1B0DD9EEA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94C-1D68-4746-B2E1-4DC421C84FB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F004-92B6-4771-BC0B-1B0DD9EEA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94C-1D68-4746-B2E1-4DC421C84FB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F004-92B6-4771-BC0B-1B0DD9EEA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94C-1D68-4746-B2E1-4DC421C84FB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F004-92B6-4771-BC0B-1B0DD9EEA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94C-1D68-4746-B2E1-4DC421C84FB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F004-92B6-4771-BC0B-1B0DD9EEA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94C-1D68-4746-B2E1-4DC421C84FB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26F004-92B6-4771-BC0B-1B0DD9EEA3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88994C-1D68-4746-B2E1-4DC421C84FB1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26F004-92B6-4771-BC0B-1B0DD9EEA3D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Hanwell Catchment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on June 11,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Catchment Area Maps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8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Catchment Area Maps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1"/>
            <a:ext cx="792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5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u="sng" dirty="0" smtClean="0"/>
              <a:t>Elementary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Option # 1 – If </a:t>
            </a:r>
            <a:r>
              <a:rPr lang="en-US" dirty="0" err="1" smtClean="0"/>
              <a:t>Kingsclear</a:t>
            </a:r>
            <a:r>
              <a:rPr lang="en-US" dirty="0" smtClean="0"/>
              <a:t> Consolidated School (KCS), Garden Creek Elementary School (GCES) </a:t>
            </a:r>
            <a:r>
              <a:rPr lang="en-US" dirty="0"/>
              <a:t>and </a:t>
            </a:r>
            <a:r>
              <a:rPr lang="en-US" dirty="0" smtClean="0"/>
              <a:t>Connaught Street Elementary School (CSES) </a:t>
            </a:r>
            <a:r>
              <a:rPr lang="en-US" dirty="0"/>
              <a:t>were to close and </a:t>
            </a:r>
            <a:r>
              <a:rPr lang="en-US" dirty="0" err="1"/>
              <a:t>Ludford</a:t>
            </a:r>
            <a:r>
              <a:rPr lang="en-US" dirty="0"/>
              <a:t> </a:t>
            </a:r>
            <a:r>
              <a:rPr lang="en-US" dirty="0" smtClean="0"/>
              <a:t>Sub-Division </a:t>
            </a:r>
            <a:r>
              <a:rPr lang="en-US" dirty="0"/>
              <a:t>were to accompany these students into a </a:t>
            </a:r>
            <a:r>
              <a:rPr lang="en-US" dirty="0" smtClean="0"/>
              <a:t>new, </a:t>
            </a:r>
            <a:r>
              <a:rPr lang="en-US" dirty="0"/>
              <a:t>K – 5 </a:t>
            </a:r>
            <a:r>
              <a:rPr lang="en-US" dirty="0" smtClean="0"/>
              <a:t>school, </a:t>
            </a:r>
            <a:r>
              <a:rPr lang="en-US" dirty="0"/>
              <a:t>it would be approximately 630 students at </a:t>
            </a:r>
            <a:r>
              <a:rPr lang="en-US" dirty="0" smtClean="0"/>
              <a:t>the new </a:t>
            </a:r>
            <a:r>
              <a:rPr lang="en-US" dirty="0"/>
              <a:t>school.  This would take 41 students from </a:t>
            </a:r>
            <a:r>
              <a:rPr lang="en-US" dirty="0" err="1" smtClean="0"/>
              <a:t>Priestman</a:t>
            </a:r>
            <a:r>
              <a:rPr lang="en-US" dirty="0" smtClean="0"/>
              <a:t> Street Elementary School (PSES).   The estimated </a:t>
            </a:r>
            <a:r>
              <a:rPr lang="en-US" dirty="0"/>
              <a:t>capital improvement costs associated with these three schools is currently at $4,226,500.  In addition to the capital improvement projects there could be a major capital avoidance of $1,800,000 for a new gym/cafeteria/kitchen at </a:t>
            </a:r>
            <a:r>
              <a:rPr lang="en-US" dirty="0" smtClean="0"/>
              <a:t>CSES.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Option #2 – If KCS, </a:t>
            </a:r>
            <a:r>
              <a:rPr lang="en-US" dirty="0" smtClean="0"/>
              <a:t>GCES </a:t>
            </a:r>
            <a:r>
              <a:rPr lang="en-US" dirty="0"/>
              <a:t>and </a:t>
            </a:r>
            <a:r>
              <a:rPr lang="en-US" dirty="0" smtClean="0"/>
              <a:t>CSES </a:t>
            </a:r>
            <a:r>
              <a:rPr lang="en-US" dirty="0"/>
              <a:t>were to close and </a:t>
            </a:r>
            <a:r>
              <a:rPr lang="en-US" i="1" u="sng" dirty="0" err="1"/>
              <a:t>Ludford</a:t>
            </a:r>
            <a:r>
              <a:rPr lang="en-US" i="1" u="sng" dirty="0"/>
              <a:t> </a:t>
            </a:r>
            <a:r>
              <a:rPr lang="en-US" i="1" u="sng" dirty="0" smtClean="0"/>
              <a:t>Sub-Division </a:t>
            </a:r>
            <a:r>
              <a:rPr lang="en-US" dirty="0"/>
              <a:t>and </a:t>
            </a:r>
            <a:r>
              <a:rPr lang="en-US" i="1" u="sng" dirty="0"/>
              <a:t>Hanwell area </a:t>
            </a:r>
            <a:r>
              <a:rPr lang="en-US" dirty="0"/>
              <a:t>students were to accompany these students into a </a:t>
            </a:r>
            <a:r>
              <a:rPr lang="en-US" dirty="0" smtClean="0"/>
              <a:t>new, </a:t>
            </a:r>
            <a:r>
              <a:rPr lang="en-US" dirty="0"/>
              <a:t>K – 5 </a:t>
            </a:r>
            <a:r>
              <a:rPr lang="en-US" dirty="0" smtClean="0"/>
              <a:t>school, </a:t>
            </a:r>
            <a:r>
              <a:rPr lang="en-US" dirty="0"/>
              <a:t>it would be approximately 620 students at </a:t>
            </a:r>
            <a:r>
              <a:rPr lang="en-US" dirty="0" smtClean="0"/>
              <a:t>the new </a:t>
            </a:r>
            <a:r>
              <a:rPr lang="en-US" dirty="0"/>
              <a:t>school.  </a:t>
            </a:r>
            <a:r>
              <a:rPr lang="en-US" i="1" u="sng" dirty="0" smtClean="0"/>
              <a:t>CSES </a:t>
            </a:r>
            <a:r>
              <a:rPr lang="en-US" i="1" u="sng" dirty="0"/>
              <a:t>students would then go to </a:t>
            </a:r>
            <a:r>
              <a:rPr lang="en-US" i="1" u="sng" dirty="0" smtClean="0"/>
              <a:t>PSES </a:t>
            </a:r>
            <a:r>
              <a:rPr lang="en-US" i="1" u="sng" dirty="0"/>
              <a:t>giving them 506 students</a:t>
            </a:r>
            <a:r>
              <a:rPr lang="en-US" dirty="0"/>
              <a:t>.  .   Estimated capital improvement costs associated with these three schools is currently at $4,226,500.  In addition to the capital improvement projects there could be a major capital avoidance of $1,800,000 for a new gym/cafeteria/kitchen at CSE.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Ludford</a:t>
            </a:r>
            <a:r>
              <a:rPr lang="en-US" dirty="0" smtClean="0"/>
              <a:t> Area Map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35163"/>
            <a:ext cx="57912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88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Middle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Option #1 – If </a:t>
            </a:r>
            <a:r>
              <a:rPr lang="en-US" dirty="0" smtClean="0"/>
              <a:t>George Street Middle School (GSMS) </a:t>
            </a:r>
            <a:r>
              <a:rPr lang="en-US" dirty="0"/>
              <a:t>and </a:t>
            </a:r>
            <a:r>
              <a:rPr lang="en-US" dirty="0" smtClean="0"/>
              <a:t>Keswick Ridge School (KRS) </a:t>
            </a:r>
            <a:r>
              <a:rPr lang="en-US" dirty="0"/>
              <a:t>were to close and </a:t>
            </a:r>
            <a:r>
              <a:rPr lang="en-US" dirty="0" smtClean="0"/>
              <a:t>Keswick Valley Memorial School (KVMS) </a:t>
            </a:r>
            <a:r>
              <a:rPr lang="en-US" dirty="0"/>
              <a:t>was to change to a K – 5 </a:t>
            </a:r>
            <a:r>
              <a:rPr lang="en-US" dirty="0" smtClean="0"/>
              <a:t>school; a </a:t>
            </a:r>
            <a:r>
              <a:rPr lang="en-US" dirty="0"/>
              <a:t>new middle school </a:t>
            </a:r>
            <a:r>
              <a:rPr lang="en-US" dirty="0" smtClean="0"/>
              <a:t>could </a:t>
            </a:r>
            <a:r>
              <a:rPr lang="en-US" dirty="0"/>
              <a:t>be built for grade 6 – 8 students from </a:t>
            </a:r>
            <a:r>
              <a:rPr lang="en-US" dirty="0" smtClean="0"/>
              <a:t>KVMS, GSMS, </a:t>
            </a:r>
            <a:r>
              <a:rPr lang="en-US" dirty="0"/>
              <a:t>KRS and the KRS grade K -5 students </a:t>
            </a:r>
            <a:r>
              <a:rPr lang="en-US" dirty="0" smtClean="0"/>
              <a:t>could </a:t>
            </a:r>
            <a:r>
              <a:rPr lang="en-US" dirty="0"/>
              <a:t>attend KVM.  The proposed new middle school would have approximately 710 students, </a:t>
            </a:r>
            <a:r>
              <a:rPr lang="en-US" dirty="0" smtClean="0"/>
              <a:t>KVMS </a:t>
            </a:r>
            <a:r>
              <a:rPr lang="en-US" dirty="0"/>
              <a:t>would have 276 students.  Estimated capital improvement costs associated with these two schools is currently $4,360,000.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pull approximately 125 elementary students from right side of New Route 2 in Hanwell and send them to New Maryland Elementary School. This would change New Maryland functional </a:t>
            </a:r>
            <a:r>
              <a:rPr lang="en-US" dirty="0"/>
              <a:t>c</a:t>
            </a:r>
            <a:r>
              <a:rPr lang="en-US" dirty="0" smtClean="0"/>
              <a:t>apacity to 87.5% and student population would be 590 and reduce Priestman functional capacity to 76.1% with a student population of 400, which could provide options to look at Kingsclear Consolidated School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Hanwell Scenario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4910989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5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study the Hanwell Community catchment area and look at enrolments, functional capacity and transportation demographics for schools receiving Hanwells students.</a:t>
            </a:r>
          </a:p>
          <a:p>
            <a:r>
              <a:rPr lang="en-US" dirty="0" smtClean="0"/>
              <a:t>Request came from DEC in August, 2014, to have a broad-scope look at this area to determine if there is a need for further study.</a:t>
            </a:r>
          </a:p>
          <a:p>
            <a:r>
              <a:rPr lang="en-US" dirty="0" smtClean="0"/>
              <a:t>Students living in this catchment area spend an average time of 28 minutes on the bus.</a:t>
            </a:r>
          </a:p>
          <a:p>
            <a:r>
              <a:rPr lang="en-US" dirty="0" smtClean="0"/>
              <a:t>There are 578 students who have a “Hanwell” address.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Enrolments of Hanwell Students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808135"/>
              </p:ext>
            </p:extLst>
          </p:nvPr>
        </p:nvGraphicFramePr>
        <p:xfrm>
          <a:off x="1371599" y="1366734"/>
          <a:ext cx="6248401" cy="5186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0587"/>
                <a:gridCol w="521058"/>
                <a:gridCol w="2106756"/>
              </a:tblGrid>
              <a:tr h="362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Grade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Number of Students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Priestman</a:t>
                      </a:r>
                      <a:r>
                        <a:rPr lang="en-US" sz="1000" u="none" strike="noStrike" dirty="0">
                          <a:effectLst/>
                        </a:rPr>
                        <a:t> Street Elementary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203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247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Garden Creek Elementary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656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203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Kingsclear Consolidated School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203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George Street Middle School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9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  <a:tr h="1656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7" marR="8377" marT="837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8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Enrolments Continued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157720"/>
              </p:ext>
            </p:extLst>
          </p:nvPr>
        </p:nvGraphicFramePr>
        <p:xfrm>
          <a:off x="2216150" y="1977231"/>
          <a:ext cx="4711700" cy="430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8355"/>
                <a:gridCol w="431509"/>
                <a:gridCol w="128183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Fredericton High School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Bliss Carman Middle School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Leo Hayes High School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Royal Road Elementary School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Grand Total of Students from Hanwell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578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6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Capacity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321853"/>
              </p:ext>
            </p:extLst>
          </p:nvPr>
        </p:nvGraphicFramePr>
        <p:xfrm>
          <a:off x="1162050" y="2971799"/>
          <a:ext cx="6819900" cy="242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1714500"/>
                <a:gridCol w="419100"/>
                <a:gridCol w="571500"/>
                <a:gridCol w="698500"/>
                <a:gridCol w="558800"/>
                <a:gridCol w="698500"/>
                <a:gridCol w="825500"/>
                <a:gridCol w="647700"/>
              </a:tblGrid>
              <a:tr h="577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Education Centre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School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Grade Level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Grade Level Capacity factor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Number of Classrooms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Capacity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Calculated Capacity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Official September 2014 Enrolment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Functional Capacity 2014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Fredericton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Bliss Carman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6-8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29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696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86.8%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Fredericton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Fredericton High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9-12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2716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2813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1909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67.9%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Fredericton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Garden Creek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K-5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384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384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276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71.9%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Fredericton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George Street Middle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6-8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986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649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65.8%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Fredericton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Keswick Ridge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K-8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72.6%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Fredericton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Kingsclear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K-5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84.2%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Fredericton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Leo Hayes High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9-12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1820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1885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1747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92.7%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Fredericton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New Maryland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K-5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672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672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69.2%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Fredericton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Priestman Street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K-5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528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528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525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99.4%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Fredericton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Royal Road.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K-5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432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432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90.5%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5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Catchment Area Maps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391400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Catchment Area Maps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1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Catchment Area Maps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5163"/>
            <a:ext cx="80010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6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Catchment Area Maps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1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4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AF9C1697FE641B6458F212630B3A7" ma:contentTypeVersion="7" ma:contentTypeDescription="Create a new document." ma:contentTypeScope="" ma:versionID="ab602b1456dab6bc65ff91a96a25c676">
  <xsd:schema xmlns:xsd="http://www.w3.org/2001/XMLSchema" xmlns:xs="http://www.w3.org/2001/XMLSchema" xmlns:p="http://schemas.microsoft.com/office/2006/metadata/properties" xmlns:ns2="213e6917-ccc4-46af-a28b-7265af3a992a" targetNamespace="http://schemas.microsoft.com/office/2006/metadata/properties" ma:root="true" ma:fieldsID="9148b44e540739c539c62ca58e96bb4d" ns2:_="">
    <xsd:import namespace="213e6917-ccc4-46af-a28b-7265af3a992a"/>
    <xsd:element name="properties">
      <xsd:complexType>
        <xsd:sequence>
          <xsd:element name="documentManagement">
            <xsd:complexType>
              <xsd:all>
                <xsd:element ref="ns2:Month" minOccurs="0"/>
                <xsd:element ref="ns2:Category"/>
                <xsd:element ref="ns2:LHH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e6917-ccc4-46af-a28b-7265af3a992a" elementFormDefault="qualified">
    <xsd:import namespace="http://schemas.microsoft.com/office/2006/documentManagement/types"/>
    <xsd:import namespace="http://schemas.microsoft.com/office/infopath/2007/PartnerControls"/>
    <xsd:element name="Month" ma:index="8" nillable="true" ma:displayName="Date" ma:description="Hint: Select date of actual meeting, don't use today's date." ma:format="DateOnly" ma:internalName="Month">
      <xsd:simpleType>
        <xsd:restriction base="dms:DateTime"/>
      </xsd:simpleType>
    </xsd:element>
    <xsd:element name="Category" ma:index="9" ma:displayName="Category" ma:default="~ Select a category from list below ~" ma:format="Dropdown" ma:internalName="Category">
      <xsd:simpleType>
        <xsd:restriction base="dms:Choice">
          <xsd:enumeration value="~ Select a category from list below ~"/>
          <xsd:enumeration value="Agenda-DEC"/>
          <xsd:enumeration value="Audio-DEC"/>
          <xsd:enumeration value="Minutes-DEC"/>
          <xsd:enumeration value="Other-DEC"/>
          <xsd:enumeration value="Policies-DEC"/>
          <xsd:enumeration value="Schedule-DEC"/>
          <xsd:enumeration value="Success Stories-DEC"/>
          <xsd:enumeration value="Superintendent Reports-DEC"/>
          <xsd:enumeration value="Video-DEC"/>
        </xsd:restriction>
      </xsd:simpleType>
    </xsd:element>
    <xsd:element name="LHHS" ma:index="10" nillable="true" ma:displayName="LHHS" ma:default="0" ma:internalName="LHH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nth xmlns="213e6917-ccc4-46af-a28b-7265af3a992a" xsi:nil="true"/>
    <Category xmlns="213e6917-ccc4-46af-a28b-7265af3a992a">Agenda-DEC</Category>
    <LHHS xmlns="213e6917-ccc4-46af-a28b-7265af3a992a">false</LHHS>
  </documentManagement>
</p:properties>
</file>

<file path=customXml/itemProps1.xml><?xml version="1.0" encoding="utf-8"?>
<ds:datastoreItem xmlns:ds="http://schemas.openxmlformats.org/officeDocument/2006/customXml" ds:itemID="{59060D29-9DD0-4689-A957-E86B6B4D6874}"/>
</file>

<file path=customXml/itemProps2.xml><?xml version="1.0" encoding="utf-8"?>
<ds:datastoreItem xmlns:ds="http://schemas.openxmlformats.org/officeDocument/2006/customXml" ds:itemID="{0A5AF79C-3CC7-4B77-9730-ABBEFE4A8EA5}"/>
</file>

<file path=customXml/itemProps3.xml><?xml version="1.0" encoding="utf-8"?>
<ds:datastoreItem xmlns:ds="http://schemas.openxmlformats.org/officeDocument/2006/customXml" ds:itemID="{40CBE4CB-A1FD-45B1-BAD9-E38884F0931A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</TotalTime>
  <Words>773</Words>
  <Application>Microsoft Office PowerPoint</Application>
  <PresentationFormat>On-screen Show (4:3)</PresentationFormat>
  <Paragraphs>272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Hanwell Catchment Study</vt:lpstr>
      <vt:lpstr>Background</vt:lpstr>
      <vt:lpstr>Enrolments of Hanwell Students</vt:lpstr>
      <vt:lpstr>Enrolments Continued</vt:lpstr>
      <vt:lpstr>Functional Capacity</vt:lpstr>
      <vt:lpstr>Catchment Area Maps</vt:lpstr>
      <vt:lpstr>Catchment Area Maps</vt:lpstr>
      <vt:lpstr>Catchment Area Maps</vt:lpstr>
      <vt:lpstr>Catchment Area Maps</vt:lpstr>
      <vt:lpstr>Catchment Area Maps</vt:lpstr>
      <vt:lpstr>Catchment Area Maps</vt:lpstr>
      <vt:lpstr>Possible Scenarios</vt:lpstr>
      <vt:lpstr>Ludford Area Map</vt:lpstr>
      <vt:lpstr>Possible Scenarios</vt:lpstr>
      <vt:lpstr>Possible Scenarios</vt:lpstr>
      <vt:lpstr>Map of Hanwell Scenario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Hanwell Catchment Study</dc:title>
  <dc:creator>Tracey, Shawn (ASD-W)</dc:creator>
  <cp:lastModifiedBy>Clark-Caterini , Carol    (ASD-W)</cp:lastModifiedBy>
  <cp:revision>17</cp:revision>
  <dcterms:created xsi:type="dcterms:W3CDTF">2015-06-08T17:01:54Z</dcterms:created>
  <dcterms:modified xsi:type="dcterms:W3CDTF">2015-06-11T13:58:14Z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0x010100627AF9C1697FE641B6458F212630B3A7</vt:lpwstr>
  </property>
</Properties>
</file>